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90" r:id="rId4"/>
    <p:sldId id="257" r:id="rId5"/>
    <p:sldId id="279" r:id="rId6"/>
    <p:sldId id="302" r:id="rId7"/>
    <p:sldId id="280" r:id="rId8"/>
    <p:sldId id="263" r:id="rId9"/>
    <p:sldId id="267" r:id="rId10"/>
    <p:sldId id="303" r:id="rId11"/>
    <p:sldId id="265" r:id="rId12"/>
    <p:sldId id="266" r:id="rId13"/>
    <p:sldId id="295" r:id="rId14"/>
    <p:sldId id="271" r:id="rId15"/>
  </p:sldIdLst>
  <p:sldSz cx="10058400" cy="7772400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80" autoAdjust="0"/>
    <p:restoredTop sz="94127" autoAdjust="0"/>
  </p:normalViewPr>
  <p:slideViewPr>
    <p:cSldViewPr>
      <p:cViewPr varScale="1">
        <p:scale>
          <a:sx n="62" d="100"/>
          <a:sy n="62" d="100"/>
        </p:scale>
        <p:origin x="-516" y="-7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-190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848"/>
    </p:cViewPr>
  </p:sorterViewPr>
  <p:notesViewPr>
    <p:cSldViewPr>
      <p:cViewPr varScale="1">
        <p:scale>
          <a:sx n="68" d="100"/>
          <a:sy n="68" d="100"/>
        </p:scale>
        <p:origin x="3240" y="90"/>
      </p:cViewPr>
      <p:guideLst>
        <p:guide orient="horz" pos="2953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t" anchorCtr="0" compatLnSpc="1">
            <a:prstTxWarp prst="textNoShape">
              <a:avLst/>
            </a:prstTxWarp>
          </a:bodyPr>
          <a:lstStyle>
            <a:lvl1pPr defTabSz="94047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t" anchorCtr="0" compatLnSpc="1">
            <a:prstTxWarp prst="textNoShape">
              <a:avLst/>
            </a:prstTxWarp>
          </a:bodyPr>
          <a:lstStyle>
            <a:lvl1pPr algn="r" defTabSz="94047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b" anchorCtr="0" compatLnSpc="1">
            <a:prstTxWarp prst="textNoShape">
              <a:avLst/>
            </a:prstTxWarp>
          </a:bodyPr>
          <a:lstStyle>
            <a:lvl1pPr defTabSz="94047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b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5EEE75C-C0BA-4D72-BBBA-FB13E67CC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t" anchorCtr="0" compatLnSpc="1">
            <a:prstTxWarp prst="textNoShape">
              <a:avLst/>
            </a:prstTxWarp>
          </a:bodyPr>
          <a:lstStyle>
            <a:lvl1pPr defTabSz="94047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t" anchorCtr="0" compatLnSpc="1">
            <a:prstTxWarp prst="textNoShape">
              <a:avLst/>
            </a:prstTxWarp>
          </a:bodyPr>
          <a:lstStyle>
            <a:lvl1pPr algn="r" defTabSz="94047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703263"/>
            <a:ext cx="4548188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1350"/>
            <a:ext cx="5197475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b" anchorCtr="0" compatLnSpc="1">
            <a:prstTxWarp prst="textNoShape">
              <a:avLst/>
            </a:prstTxWarp>
          </a:bodyPr>
          <a:lstStyle>
            <a:lvl1pPr defTabSz="94047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4" tIns="47018" rIns="94034" bIns="47018" numCol="1" anchor="b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2C21480-F649-4E47-9741-2804903DF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7C3F6-B744-4022-A621-5DB790545CF0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D9C49-27C6-4FFD-933D-33CB6BB086C1}" type="slidenum">
              <a:rPr lang="en-US" altLang="en-US" smtClean="0">
                <a:cs typeface="Arial" charset="0"/>
              </a:rPr>
              <a:pPr/>
              <a:t>11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BB41C-909E-443D-8A02-A5C046472DC4}" type="slidenum">
              <a:rPr lang="en-US" altLang="en-US" smtClean="0">
                <a:cs typeface="Arial" charset="0"/>
              </a:rPr>
              <a:pPr/>
              <a:t>12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85863-35B8-4EF6-AB2E-3C922B7F6A11}" type="slidenum">
              <a:rPr lang="en-US" altLang="en-US" smtClean="0">
                <a:cs typeface="Arial" charset="0"/>
              </a:rPr>
              <a:pPr/>
              <a:t>14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77CB8-3953-48EA-8697-816E964E7259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7CFE0-A69E-4153-8D56-2024D3ABC183}" type="slidenum">
              <a:rPr lang="en-US" altLang="en-US" smtClean="0">
                <a:cs typeface="Arial" charset="0"/>
              </a:rPr>
              <a:pPr/>
              <a:t>4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3AE68-CDE9-44F9-AC93-FA620BCF4378}" type="slidenum">
              <a:rPr lang="en-US" altLang="en-US" smtClean="0">
                <a:cs typeface="Arial" charset="0"/>
              </a:rPr>
              <a:pPr/>
              <a:t>7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B8857-69B9-4A45-A9E0-0D5713311F7E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26F36-D0CB-45CB-AB80-C94287EF880F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D2899-3184-44B7-B5C9-3E04222F51D4}" type="slidenum">
              <a:rPr lang="en-US" altLang="en-US" smtClean="0">
                <a:cs typeface="Arial" charset="0"/>
              </a:rPr>
              <a:pPr/>
              <a:t>10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B6564-F3E4-414E-8CCD-E84C6FA45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B9B1-F8D4-4762-8B92-78C8A0DD0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DC1B-1CF1-4AE9-8463-F83A2FC6C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15C5B-D4F3-4489-B7A2-057B4A948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6123D-3777-4BEF-AB89-BDC569C31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68871-5EA7-4F3B-9D93-25D64CD54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F9914-6A59-4226-BFD6-65DAF20D4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15AE-DA9D-42B6-AB9F-517AB1161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9576-3000-4721-8D51-882EF0CDF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7D35-ED50-42BC-9FCB-8798B4D4A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F890-F097-4440-92AA-151704C8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254875"/>
            <a:ext cx="20955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14, 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254875"/>
            <a:ext cx="31845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r>
              <a:rPr lang="en-US"/>
              <a:t>LTE PTA Membership Meeting</a:t>
            </a:r>
            <a:endParaRPr lang="en-US" sz="16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>
                <a:cs typeface="+mn-cs"/>
              </a:defRPr>
            </a:lvl1pPr>
          </a:lstStyle>
          <a:p>
            <a:pPr>
              <a:defRPr/>
            </a:pPr>
            <a:fld id="{897CE63D-33BB-4368-B686-3ADFEF792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lte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45513" y="6303963"/>
            <a:ext cx="123348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e.my-pta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9925" y="1554163"/>
            <a:ext cx="8550275" cy="3454400"/>
          </a:xfrm>
        </p:spPr>
        <p:txBody>
          <a:bodyPr/>
          <a:lstStyle/>
          <a:p>
            <a:r>
              <a:rPr lang="en-US" altLang="en-US" sz="2700" b="1" smtClean="0"/>
              <a:t>LAKE TRAVIS ELEMENTARY PTA</a:t>
            </a:r>
            <a:br>
              <a:rPr lang="en-US" altLang="en-US" sz="2700" b="1" smtClean="0"/>
            </a:br>
            <a:r>
              <a:rPr lang="en-US" altLang="en-US" sz="2700" b="1" smtClean="0"/>
              <a:t/>
            </a:r>
            <a:br>
              <a:rPr lang="en-US" altLang="en-US" sz="2700" b="1" smtClean="0"/>
            </a:br>
            <a:r>
              <a:rPr lang="en-US" altLang="en-US" sz="3600" b="1" i="1" smtClean="0"/>
              <a:t>Membership Meeting</a:t>
            </a:r>
            <a:r>
              <a:rPr lang="en-US" altLang="en-US" sz="2700" b="1" i="1" smtClean="0"/>
              <a:t/>
            </a:r>
            <a:br>
              <a:rPr lang="en-US" altLang="en-US" sz="2700" b="1" i="1" smtClean="0"/>
            </a:br>
            <a:r>
              <a:rPr lang="en-US" altLang="en-US" sz="2700" b="1" i="1" smtClean="0"/>
              <a:t/>
            </a:r>
            <a:br>
              <a:rPr lang="en-US" altLang="en-US" sz="2700" b="1" i="1" smtClean="0"/>
            </a:br>
            <a:r>
              <a:rPr lang="en-US" altLang="en-US" sz="2700" b="1" i="1" smtClean="0"/>
              <a:t>Thursday, November 12, 2015</a:t>
            </a:r>
            <a:br>
              <a:rPr lang="en-US" altLang="en-US" sz="2700" b="1" i="1" smtClean="0"/>
            </a:br>
            <a:r>
              <a:rPr lang="en-US" altLang="en-US" sz="2700" b="1" i="1" smtClean="0"/>
              <a:t>Lake Travis Elementary School</a:t>
            </a:r>
            <a:br>
              <a:rPr lang="en-US" altLang="en-US" sz="2700" b="1" i="1" smtClean="0"/>
            </a:br>
            <a:r>
              <a:rPr lang="en-US" altLang="en-US" sz="2700" b="1" smtClean="0"/>
              <a:t/>
            </a:r>
            <a:br>
              <a:rPr lang="en-US" altLang="en-US" sz="2700" b="1" smtClean="0"/>
            </a:br>
            <a:r>
              <a:rPr lang="en-US" altLang="en-US" sz="2700" b="1" i="1" smtClean="0"/>
              <a:t>Call to Order - 6:00 p.m.</a:t>
            </a:r>
            <a:endParaRPr lang="en-US" altLang="en-US" sz="220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91038"/>
            <a:ext cx="7042150" cy="1900237"/>
          </a:xfrm>
        </p:spPr>
        <p:txBody>
          <a:bodyPr/>
          <a:lstStyle/>
          <a:p>
            <a:pPr algn="l">
              <a:buFontTx/>
              <a:buChar char="•"/>
            </a:pPr>
            <a:endParaRPr lang="en-US" altLang="en-US" sz="2000" b="1" smtClean="0"/>
          </a:p>
          <a:p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550275" cy="1295400"/>
          </a:xfrm>
        </p:spPr>
        <p:txBody>
          <a:bodyPr/>
          <a:lstStyle/>
          <a:p>
            <a:r>
              <a:rPr lang="en-US" altLang="en-US" sz="3000" b="1" smtClean="0"/>
              <a:t>SQUIRE BOOSTER CLUB</a:t>
            </a:r>
            <a:r>
              <a:rPr lang="en-US" altLang="en-US" sz="3100" b="1" smtClean="0"/>
              <a:t/>
            </a:r>
            <a:br>
              <a:rPr lang="en-US" altLang="en-US" sz="3100" b="1" smtClean="0"/>
            </a:br>
            <a:r>
              <a:rPr lang="en-US" altLang="en-US" sz="2700" b="1" i="1" smtClean="0"/>
              <a:t>- Karla Gailey</a:t>
            </a:r>
            <a:endParaRPr lang="en-US" altLang="en-US" sz="2500" b="1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550275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800" baseline="30000" dirty="0" smtClean="0"/>
          </a:p>
          <a:p>
            <a:pPr>
              <a:defRPr/>
            </a:pPr>
            <a:r>
              <a:rPr lang="en-US" dirty="0"/>
              <a:t>School Store Update : </a:t>
            </a:r>
          </a:p>
          <a:p>
            <a:pPr lvl="1">
              <a:defRPr/>
            </a:pPr>
            <a:r>
              <a:rPr lang="en-US" sz="3200" dirty="0"/>
              <a:t>September 18: brought in $</a:t>
            </a:r>
            <a:r>
              <a:rPr lang="en-US" sz="3200" dirty="0" smtClean="0"/>
              <a:t>1,209.73  </a:t>
            </a:r>
            <a:endParaRPr lang="en-US" sz="3200" dirty="0"/>
          </a:p>
          <a:p>
            <a:pPr lvl="1">
              <a:defRPr/>
            </a:pPr>
            <a:r>
              <a:rPr lang="en-US" sz="3200" dirty="0"/>
              <a:t>October 9:  brought in $770.65</a:t>
            </a:r>
          </a:p>
          <a:p>
            <a:pPr lvl="1">
              <a:defRPr/>
            </a:pPr>
            <a:r>
              <a:rPr lang="en-US" sz="3200" dirty="0"/>
              <a:t>October 23:  brought in $727.62</a:t>
            </a:r>
          </a:p>
          <a:p>
            <a:pPr lvl="1">
              <a:defRPr/>
            </a:pPr>
            <a:r>
              <a:rPr lang="en-US" sz="3200" dirty="0"/>
              <a:t>School Store profit:  $</a:t>
            </a:r>
            <a:r>
              <a:rPr lang="en-US" sz="3200" dirty="0" smtClean="0"/>
              <a:t>583.49</a:t>
            </a:r>
            <a:endParaRPr lang="en-US" sz="3200" dirty="0"/>
          </a:p>
        </p:txBody>
      </p:sp>
      <p:sp>
        <p:nvSpPr>
          <p:cNvPr id="3277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76200"/>
            <a:ext cx="8550275" cy="1295400"/>
          </a:xfrm>
        </p:spPr>
        <p:txBody>
          <a:bodyPr/>
          <a:lstStyle/>
          <a:p>
            <a:r>
              <a:rPr lang="en-US" altLang="en-US" sz="3100" b="1" smtClean="0"/>
              <a:t>VOLUNTEERS – </a:t>
            </a:r>
            <a:r>
              <a:rPr lang="en-US" altLang="en-US" sz="3100" b="1" i="1" smtClean="0"/>
              <a:t>Constanze Heitkoetter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550275" cy="5715000"/>
          </a:xfrm>
        </p:spPr>
        <p:txBody>
          <a:bodyPr/>
          <a:lstStyle/>
          <a:p>
            <a:pPr lvl="1">
              <a:lnSpc>
                <a:spcPct val="150000"/>
              </a:lnSpc>
              <a:defRPr/>
            </a:pPr>
            <a:r>
              <a:rPr lang="en-US" altLang="en-US" sz="2400" dirty="0" smtClean="0"/>
              <a:t>Volunteer hours through October:  </a:t>
            </a:r>
            <a:r>
              <a:rPr lang="en-US" altLang="en-US" sz="2400" b="1" i="1" u="sng" dirty="0" smtClean="0"/>
              <a:t>2,666</a:t>
            </a:r>
            <a:r>
              <a:rPr lang="en-US" altLang="en-US" sz="2400" b="1" i="1" dirty="0" smtClean="0"/>
              <a:t>  </a:t>
            </a:r>
            <a:r>
              <a:rPr lang="en-US" altLang="en-US" sz="2400" b="1" i="1" u="sng" dirty="0" smtClean="0"/>
              <a:t>1,532 in October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en-US" sz="2400" dirty="0"/>
              <a:t>Volunteer of the Month for </a:t>
            </a:r>
            <a:r>
              <a:rPr lang="en-US" altLang="en-US" sz="2400" dirty="0" smtClean="0"/>
              <a:t>November– </a:t>
            </a:r>
            <a:r>
              <a:rPr lang="en-US" altLang="en-US" sz="2400" b="1" i="1" dirty="0" err="1" smtClean="0"/>
              <a:t>Sheyla</a:t>
            </a:r>
            <a:r>
              <a:rPr lang="en-US" altLang="en-US" sz="2400" b="1" i="1" dirty="0" smtClean="0"/>
              <a:t> Ortega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en-US" sz="2400" dirty="0" smtClean="0"/>
              <a:t>Staff of the Month for November – </a:t>
            </a:r>
            <a:r>
              <a:rPr lang="en-US" altLang="en-US" sz="2400" b="1" i="1" dirty="0" smtClean="0"/>
              <a:t>Marla </a:t>
            </a:r>
            <a:r>
              <a:rPr lang="en-US" altLang="en-US" sz="2400" b="1" i="1" dirty="0" err="1" smtClean="0"/>
              <a:t>Retano</a:t>
            </a:r>
            <a:endParaRPr lang="en-US" altLang="en-US" sz="2400" b="1" i="1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smtClean="0"/>
              <a:t>Best Club Members </a:t>
            </a:r>
            <a:r>
              <a:rPr lang="en-US" altLang="en-US" sz="2400" dirty="0"/>
              <a:t>– </a:t>
            </a:r>
            <a:r>
              <a:rPr lang="en-US" sz="2400" b="1" i="1" dirty="0" err="1" smtClean="0"/>
              <a:t>Constanze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Heitkoetter</a:t>
            </a:r>
            <a:r>
              <a:rPr lang="en-US" sz="2400" b="1" i="1" dirty="0" smtClean="0"/>
              <a:t>, Tiffany Kerr, Tina </a:t>
            </a:r>
            <a:r>
              <a:rPr lang="en-US" sz="2400" b="1" i="1" dirty="0" err="1" smtClean="0"/>
              <a:t>Berrum</a:t>
            </a:r>
            <a:r>
              <a:rPr lang="en-US" sz="2400" b="1" i="1" dirty="0" smtClean="0"/>
              <a:t>, Adrienne Booth, Alison Blake, and Joanna Hess…Thank you</a:t>
            </a:r>
            <a:r>
              <a:rPr lang="en-US" sz="3000" b="1" i="1" dirty="0" smtClean="0"/>
              <a:t>!</a:t>
            </a:r>
            <a:endParaRPr lang="en-US" sz="3000" b="1" i="1" dirty="0"/>
          </a:p>
          <a:p>
            <a:pPr marL="522288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400" dirty="0" smtClean="0"/>
              <a:t>Send Nominations to </a:t>
            </a:r>
            <a:r>
              <a:rPr lang="en-US" altLang="en-US" sz="2400" i="1" u="sng" dirty="0" smtClean="0">
                <a:solidFill>
                  <a:schemeClr val="accent2"/>
                </a:solidFill>
              </a:rPr>
              <a:t>cheitkoetter@hotmail.com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endParaRPr lang="en-US" altLang="en-US" sz="2400" u="sng" dirty="0" smtClean="0">
              <a:solidFill>
                <a:srgbClr val="FF0000"/>
              </a:solidFill>
            </a:endParaRPr>
          </a:p>
          <a:p>
            <a:pPr marL="509588" lvl="1" indent="0">
              <a:spcAft>
                <a:spcPts val="600"/>
              </a:spcAft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3482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b="1" smtClean="0"/>
              <a:t>REPORT OF THE PRINCIPAL</a:t>
            </a:r>
            <a:br>
              <a:rPr lang="en-US" altLang="en-US" sz="3100" b="1" smtClean="0"/>
            </a:br>
            <a:r>
              <a:rPr lang="en-US" altLang="en-US" sz="3100" b="1" i="1" smtClean="0"/>
              <a:t>- Angela Frankhouser</a:t>
            </a:r>
            <a:endParaRPr lang="en-US" altLang="en-US" sz="31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3200" smtClean="0"/>
          </a:p>
          <a:p>
            <a:endParaRPr lang="en-US" altLang="en-US" sz="2700" smtClean="0"/>
          </a:p>
          <a:p>
            <a:endParaRPr lang="en-US" altLang="en-US" sz="2700" smtClean="0"/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VOLUNTEER OPPORTUNITIES AND UPCOMING EVENT</a:t>
            </a:r>
          </a:p>
        </p:txBody>
      </p:sp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209800"/>
            <a:ext cx="84582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November </a:t>
            </a:r>
            <a:r>
              <a:rPr lang="en-US" b="1" dirty="0">
                <a:cs typeface="+mn-cs"/>
              </a:rPr>
              <a:t>13:  Hospitality Teacher Breakfast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November 16-19:  Book Fair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November 18:  LTE Thanksgiving Feast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November </a:t>
            </a:r>
            <a:r>
              <a:rPr lang="en-US" b="1" dirty="0">
                <a:cs typeface="+mn-cs"/>
              </a:rPr>
              <a:t>20 and December 4:  </a:t>
            </a:r>
            <a:r>
              <a:rPr lang="en-US" b="1" dirty="0">
                <a:cs typeface="+mn-cs"/>
              </a:rPr>
              <a:t>School Store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November 23-27:  Thanksgiving Break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December 4:  Fun </a:t>
            </a:r>
            <a:r>
              <a:rPr lang="en-US" b="1" dirty="0">
                <a:cs typeface="+mn-cs"/>
              </a:rPr>
              <a:t>Run, celebrations, and </a:t>
            </a:r>
            <a:r>
              <a:rPr lang="en-US" b="1">
                <a:cs typeface="+mn-cs"/>
              </a:rPr>
              <a:t>School Store</a:t>
            </a:r>
            <a:endParaRPr lang="en-US" b="1" dirty="0">
              <a:cs typeface="+mn-cs"/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December </a:t>
            </a:r>
            <a:r>
              <a:rPr lang="en-US" b="1" dirty="0">
                <a:cs typeface="+mn-cs"/>
              </a:rPr>
              <a:t>15-17:  Holiday Shoppe 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NEW</a:t>
            </a:r>
            <a:r>
              <a:rPr lang="en-US" b="1" dirty="0">
                <a:solidFill>
                  <a:srgbClr val="92D050"/>
                </a:solidFill>
                <a:cs typeface="+mn-cs"/>
              </a:rPr>
              <a:t> </a:t>
            </a:r>
            <a:r>
              <a:rPr lang="en-US" b="1" dirty="0">
                <a:solidFill>
                  <a:srgbClr val="00B050"/>
                </a:solidFill>
                <a:cs typeface="+mn-cs"/>
              </a:rPr>
              <a:t>THIS 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YEAR!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Students and parents will have set times to shop.</a:t>
            </a:r>
            <a:endParaRPr lang="en-US" b="1" dirty="0">
              <a:solidFill>
                <a:srgbClr val="FF0000"/>
              </a:solidFill>
              <a:cs typeface="+mn-cs"/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April 9:  School Carnival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cs typeface="+mn-cs"/>
              </a:rPr>
              <a:t>Our library always needs volunteers! 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cs typeface="+mn-cs"/>
              </a:rPr>
              <a:t>Please Email </a:t>
            </a:r>
            <a:r>
              <a:rPr lang="en-US" altLang="en-US" dirty="0" err="1">
                <a:cs typeface="+mn-cs"/>
              </a:rPr>
              <a:t>Constanze</a:t>
            </a:r>
            <a:r>
              <a:rPr lang="en-US" altLang="en-US" dirty="0">
                <a:cs typeface="+mn-cs"/>
              </a:rPr>
              <a:t> to volunteer: </a:t>
            </a:r>
            <a:r>
              <a:rPr lang="en-US" altLang="en-US" i="1" u="sng" dirty="0">
                <a:solidFill>
                  <a:schemeClr val="accent2"/>
                </a:solidFill>
                <a:cs typeface="+mn-cs"/>
              </a:rPr>
              <a:t>cheitkoetter@hotmail.com</a:t>
            </a:r>
            <a:r>
              <a:rPr lang="en-US" altLang="en-US" dirty="0">
                <a:solidFill>
                  <a:srgbClr val="FF0000"/>
                </a:solidFill>
                <a:cs typeface="+mn-cs"/>
              </a:rPr>
              <a:t> </a:t>
            </a:r>
            <a:endParaRPr lang="en-US" altLang="en-US" u="sng" dirty="0">
              <a:solidFill>
                <a:srgbClr val="FF0000"/>
              </a:solidFill>
              <a:cs typeface="+mn-cs"/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b="1" smtClean="0"/>
              <a:t>ANNOUNCEMENTS</a:t>
            </a:r>
            <a:br>
              <a:rPr lang="en-US" altLang="en-US" sz="3100" b="1" smtClean="0"/>
            </a:br>
            <a:r>
              <a:rPr lang="en-US" altLang="en-US" sz="3100" b="1" smtClean="0"/>
              <a:t>AND</a:t>
            </a:r>
            <a:br>
              <a:rPr lang="en-US" altLang="en-US" sz="3100" b="1" smtClean="0"/>
            </a:br>
            <a:r>
              <a:rPr lang="en-US" altLang="en-US" sz="3100" b="1" smtClean="0"/>
              <a:t>ADJOURNMENT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550275" cy="4876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altLang="en-US" sz="2200" dirty="0" smtClean="0"/>
          </a:p>
          <a:p>
            <a:pPr marL="0" indent="0" algn="ctr">
              <a:spcAft>
                <a:spcPts val="600"/>
              </a:spcAft>
              <a:buFontTx/>
              <a:buNone/>
              <a:defRPr/>
            </a:pPr>
            <a:r>
              <a:rPr lang="en-US" altLang="en-US" sz="2200" dirty="0" smtClean="0"/>
              <a:t>IMPORTANT LOCATIONS FOR INFORMATION</a:t>
            </a:r>
          </a:p>
          <a:p>
            <a:pPr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www. lte.my-pta.org</a:t>
            </a:r>
            <a:r>
              <a:rPr lang="en-US" altLang="en-US" sz="2200" dirty="0" smtClean="0"/>
              <a:t> - LTE PTA website!  PLEASE sign up to request access to website!  Then login for important information including sign ups, forms, calendar, etc.</a:t>
            </a:r>
          </a:p>
          <a:p>
            <a:pPr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www.ltisdschools.org/lte</a:t>
            </a:r>
            <a:r>
              <a:rPr lang="en-US" altLang="en-US" sz="2200" dirty="0" smtClean="0"/>
              <a:t> - LTE website</a:t>
            </a:r>
          </a:p>
          <a:p>
            <a:pPr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www.ltisdschools.org</a:t>
            </a:r>
            <a:r>
              <a:rPr lang="en-US" altLang="en-US" sz="2200" dirty="0" smtClean="0"/>
              <a:t> - LTISD website</a:t>
            </a:r>
          </a:p>
          <a:p>
            <a:pPr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www.laketraviseducationfoundation.org </a:t>
            </a:r>
            <a:r>
              <a:rPr lang="en-US" altLang="en-US" sz="2200" dirty="0" smtClean="0"/>
              <a:t>- Lake Travis Education Foundation</a:t>
            </a:r>
          </a:p>
          <a:p>
            <a:pPr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www.txpta.org</a:t>
            </a:r>
            <a:r>
              <a:rPr lang="en-US" altLang="en-US" sz="2200" b="1" dirty="0" smtClean="0"/>
              <a:t> </a:t>
            </a:r>
            <a:r>
              <a:rPr lang="en-US" altLang="en-US" sz="2200" dirty="0" smtClean="0"/>
              <a:t>- Texas State PTA website</a:t>
            </a:r>
          </a:p>
          <a:p>
            <a:pPr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www.v-volunteer.com</a:t>
            </a:r>
            <a:r>
              <a:rPr lang="en-US" altLang="en-US" sz="2200" dirty="0" smtClean="0"/>
              <a:t>- Website to log all of your volunteer hours</a:t>
            </a:r>
          </a:p>
          <a:p>
            <a:pPr>
              <a:defRPr/>
            </a:pPr>
            <a:endParaRPr lang="en-US" altLang="en-US" sz="2200" dirty="0" smtClean="0"/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19175"/>
            <a:endParaRPr lang="en-US" altLang="en-US" smtClean="0">
              <a:cs typeface="Arial" charset="0"/>
            </a:endParaRP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604838"/>
            <a:ext cx="8550275" cy="604837"/>
          </a:xfrm>
        </p:spPr>
        <p:txBody>
          <a:bodyPr/>
          <a:lstStyle/>
          <a:p>
            <a:r>
              <a:rPr lang="en-US" altLang="en-US" sz="3100" b="1" smtClean="0"/>
              <a:t/>
            </a:r>
            <a:br>
              <a:rPr lang="en-US" altLang="en-US" sz="3100" b="1" smtClean="0"/>
            </a:br>
            <a:r>
              <a:rPr lang="en-US" altLang="en-US" sz="3100" b="1" smtClean="0"/>
              <a:t>MEETING AGENDA</a:t>
            </a:r>
            <a:br>
              <a:rPr lang="en-US" altLang="en-US" sz="3100" b="1" smtClean="0"/>
            </a:br>
            <a:endParaRPr lang="en-US" altLang="en-US" sz="3100" b="1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468438"/>
            <a:ext cx="8550275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smtClean="0"/>
              <a:t>Welcome – </a:t>
            </a:r>
            <a:r>
              <a:rPr lang="en-US" altLang="en-US" sz="2000" i="1" smtClean="0"/>
              <a:t>Angela Frankhouser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Call to Order – </a:t>
            </a:r>
            <a:r>
              <a:rPr lang="en-US" altLang="en-US" sz="2000" i="1" smtClean="0"/>
              <a:t>Jason Kelley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Pledge of Allegiance – </a:t>
            </a:r>
            <a:r>
              <a:rPr lang="en-US" altLang="en-US" sz="2000" i="1" smtClean="0"/>
              <a:t>Angela Frankhouser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Acceptance of Minutes from October, 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Carnival Chair Election 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Reports on your PTA – </a:t>
            </a:r>
            <a:r>
              <a:rPr lang="en-US" altLang="en-US" sz="2000" i="1" smtClean="0"/>
              <a:t>Jason Kelley 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Principal’s Report – </a:t>
            </a:r>
            <a:r>
              <a:rPr lang="en-US" altLang="en-US" sz="2000" i="1" smtClean="0"/>
              <a:t>Angela Frankhouser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Important Dates – </a:t>
            </a:r>
            <a:r>
              <a:rPr lang="en-US" altLang="en-US" sz="2000" i="1" smtClean="0"/>
              <a:t>Jason Kelley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Adjournment – </a:t>
            </a:r>
            <a:r>
              <a:rPr lang="en-US" altLang="en-US" sz="2000" i="1" smtClean="0"/>
              <a:t>Jason Kelley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b="12302"/>
          <a:stretch>
            <a:fillRect/>
          </a:stretch>
        </p:blipFill>
        <p:spPr>
          <a:xfrm>
            <a:off x="2286000" y="228600"/>
            <a:ext cx="5645150" cy="6400800"/>
          </a:xfrm>
        </p:spPr>
      </p:pic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b="1" smtClean="0"/>
              <a:t>OFFICIAL ITEMS TO VOTE ON</a:t>
            </a:r>
            <a:endParaRPr lang="en-US" altLang="en-US" sz="31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2700" dirty="0"/>
          </a:p>
          <a:p>
            <a:pPr>
              <a:defRPr/>
            </a:pPr>
            <a:endParaRPr lang="en-US" altLang="en-US" sz="2700" dirty="0" smtClean="0"/>
          </a:p>
          <a:p>
            <a:pPr>
              <a:defRPr/>
            </a:pPr>
            <a:r>
              <a:rPr lang="en-US" altLang="en-US" sz="2700" dirty="0" smtClean="0"/>
              <a:t>Approval of Minutes of LTE PTA Membership Meeting:  October 13, 2015</a:t>
            </a:r>
          </a:p>
          <a:p>
            <a:pPr lvl="1">
              <a:defRPr/>
            </a:pPr>
            <a:r>
              <a:rPr lang="en-US" altLang="en-US" sz="2200" dirty="0" smtClean="0"/>
              <a:t>minutes available online @ </a:t>
            </a:r>
            <a:r>
              <a:rPr lang="en-US" altLang="en-US" sz="2200" b="1" i="1" dirty="0" smtClean="0">
                <a:hlinkClick r:id="rId3"/>
              </a:rPr>
              <a:t>www.lte.my-pta.org</a:t>
            </a:r>
            <a:endParaRPr lang="en-US" altLang="en-US" sz="2200" b="1" i="1" dirty="0" smtClean="0"/>
          </a:p>
          <a:p>
            <a:pPr marL="509588" lvl="1" indent="0">
              <a:buFontTx/>
              <a:buNone/>
              <a:defRPr/>
            </a:pPr>
            <a:r>
              <a:rPr lang="en-US" altLang="en-US" sz="2200" dirty="0" smtClean="0"/>
              <a:t>	</a:t>
            </a:r>
          </a:p>
          <a:p>
            <a:pPr>
              <a:defRPr/>
            </a:pPr>
            <a:r>
              <a:rPr lang="en-US" altLang="en-US" sz="2700" dirty="0" smtClean="0"/>
              <a:t>Carnival Chair Election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200" dirty="0" smtClean="0"/>
              <a:t>			</a:t>
            </a:r>
            <a:endParaRPr lang="en-US" altLang="en-US" b="1" u="sng" dirty="0" smtClean="0">
              <a:solidFill>
                <a:srgbClr val="0070C0"/>
              </a:solidFill>
            </a:endParaRP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990600"/>
            <a:ext cx="8550275" cy="457200"/>
          </a:xfrm>
        </p:spPr>
        <p:txBody>
          <a:bodyPr/>
          <a:lstStyle/>
          <a:p>
            <a:r>
              <a:rPr lang="en-US" altLang="en-US" sz="3100" b="1" smtClean="0"/>
              <a:t>TREASURER’S REPORT – </a:t>
            </a:r>
            <a:r>
              <a:rPr lang="en-US" altLang="en-US" sz="3100" b="1" i="1" smtClean="0"/>
              <a:t>Laura Beinke</a:t>
            </a:r>
            <a:endParaRPr lang="en-US" altLang="en-US" sz="2700" i="1" smtClean="0"/>
          </a:p>
        </p:txBody>
      </p:sp>
      <p:sp>
        <p:nvSpPr>
          <p:cNvPr id="22531" name="Content Placeholder 14"/>
          <p:cNvSpPr>
            <a:spLocks noGrp="1"/>
          </p:cNvSpPr>
          <p:nvPr>
            <p:ph idx="1"/>
          </p:nvPr>
        </p:nvSpPr>
        <p:spPr>
          <a:xfrm>
            <a:off x="762000" y="1854200"/>
            <a:ext cx="8550275" cy="5080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smtClean="0"/>
              <a:t>BEGINNING CASH BALANCE OCTOBER 1, 2015</a:t>
            </a:r>
            <a:r>
              <a:rPr lang="en-US" altLang="en-US" sz="2000" smtClean="0"/>
              <a:t>	$46,267.82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u="sng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smtClean="0"/>
              <a:t>INCOME OCTOBER 2015</a:t>
            </a:r>
            <a:endParaRPr lang="en-US" altLang="en-US" sz="200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FUN RUN                                                   	$   3,044.91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DUES                                                             	$   1,170.00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CLASS T-SHIRTS                                          	$      138.00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SCHOOL STORE                                          	$   1,581.71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  	CLICK 2 VOLUNTEER                                 	$        25.00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  	RANDALLS                                                   	</a:t>
            </a:r>
            <a:r>
              <a:rPr lang="en-US" altLang="en-US" sz="2000" i="1" u="sng" smtClean="0"/>
              <a:t>$        97.73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					</a:t>
            </a:r>
            <a:r>
              <a:rPr lang="en-US" altLang="en-US" sz="2000" b="1" smtClean="0"/>
              <a:t>$   6,057.35</a:t>
            </a:r>
            <a:endParaRPr lang="en-US" altLang="en-US" sz="2000" smtClean="0"/>
          </a:p>
        </p:txBody>
      </p:sp>
      <p:sp>
        <p:nvSpPr>
          <p:cNvPr id="2253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990600"/>
            <a:ext cx="8550275" cy="457200"/>
          </a:xfrm>
        </p:spPr>
        <p:txBody>
          <a:bodyPr/>
          <a:lstStyle/>
          <a:p>
            <a:r>
              <a:rPr lang="en-US" altLang="en-US" sz="3100" b="1" smtClean="0"/>
              <a:t>TREASURER’S REPORT – </a:t>
            </a:r>
            <a:r>
              <a:rPr lang="en-US" altLang="en-US" sz="3100" b="1" i="1" smtClean="0"/>
              <a:t>Laura Beinke</a:t>
            </a:r>
            <a:endParaRPr lang="en-US" altLang="en-US" sz="2700" i="1" smtClean="0"/>
          </a:p>
        </p:txBody>
      </p:sp>
      <p:sp>
        <p:nvSpPr>
          <p:cNvPr id="24579" name="Content Placeholder 14"/>
          <p:cNvSpPr>
            <a:spLocks noGrp="1"/>
          </p:cNvSpPr>
          <p:nvPr>
            <p:ph idx="1"/>
          </p:nvPr>
        </p:nvSpPr>
        <p:spPr>
          <a:xfrm>
            <a:off x="762000" y="1854200"/>
            <a:ext cx="8550275" cy="5080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altLang="en-US" sz="2000" b="1" u="sng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smtClean="0"/>
              <a:t>EXPENSES OCTOBER 2015</a:t>
            </a:r>
            <a:endParaRPr lang="en-US" altLang="en-US" sz="200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i="1" smtClean="0"/>
              <a:t>MINI GRANTS                                          	$ 12,565.73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TEACHER                                                       	$      234.92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HOSPITALITY                                                	$        44.85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OFFICE SUPPLIES,                                        $        40.47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 	DI/Challenge                                                    $      127.54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  	CLASS T-SHIRTS                                       	$  5,730.16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   	Insurance                                                 	$      510.00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	Library                                                        	$      393.72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  	Bookkeeping                                                   	</a:t>
            </a:r>
            <a:r>
              <a:rPr lang="en-US" altLang="en-US" sz="2000" i="1" u="sng" smtClean="0"/>
              <a:t>$        98.00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smtClean="0"/>
              <a:t>						</a:t>
            </a:r>
            <a:r>
              <a:rPr lang="en-US" altLang="en-US" sz="2000" b="1" smtClean="0"/>
              <a:t>$ 19,745.39</a:t>
            </a:r>
            <a:endParaRPr lang="en-US" altLang="en-US" sz="2000" i="1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i="1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smtClean="0"/>
              <a:t>ENDING BANK BALANCE 10/31/2015</a:t>
            </a:r>
            <a:endParaRPr lang="en-US" altLang="en-US" sz="2000" u="sng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i="1" smtClean="0"/>
              <a:t>CHECKING</a:t>
            </a:r>
            <a:r>
              <a:rPr lang="en-US" altLang="en-US" sz="2000" smtClean="0"/>
              <a:t>				$ 32,579.78</a:t>
            </a:r>
            <a:endParaRPr lang="en-US" altLang="en-US" sz="2000" i="1" smtClean="0"/>
          </a:p>
        </p:txBody>
      </p:sp>
      <p:sp>
        <p:nvSpPr>
          <p:cNvPr id="2458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b="1" smtClean="0"/>
              <a:t>REPORT OF THE EXECUTIVE BOARD</a:t>
            </a:r>
            <a:br>
              <a:rPr lang="en-US" altLang="en-US" sz="3100" b="1" smtClean="0"/>
            </a:br>
            <a:r>
              <a:rPr lang="en-US" altLang="en-US" sz="2700" b="1" i="1" smtClean="0"/>
              <a:t>- Jason Kelley, President</a:t>
            </a:r>
            <a:endParaRPr lang="en-US" altLang="en-US" sz="27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30400"/>
            <a:ext cx="8915400" cy="46990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en-US" sz="28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800" smtClean="0"/>
              <a:t>We have approved more mini-grants!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sz="2300" smtClean="0"/>
              <a:t>Math Facts (on the stairs)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sz="2300" smtClean="0"/>
              <a:t>Reward t-shirts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sz="2300" smtClean="0"/>
              <a:t>Maps…lots of maps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800" smtClean="0"/>
              <a:t>Working towards covering the car-rider, thank you for your patience as we work through the process. 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800" smtClean="0"/>
              <a:t>Considering covering the patio outside the cafeteria, please speak with any board member to express your thoughts.</a:t>
            </a:r>
          </a:p>
        </p:txBody>
      </p:sp>
      <p:sp>
        <p:nvSpPr>
          <p:cNvPr id="2662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b="1" smtClean="0"/>
              <a:t>Report of Membership</a:t>
            </a:r>
            <a:br>
              <a:rPr lang="en-US" altLang="en-US" sz="3100" b="1" smtClean="0"/>
            </a:br>
            <a:r>
              <a:rPr lang="en-US" altLang="en-US" sz="2700" b="1" i="1" smtClean="0"/>
              <a:t>- Jennifer Forke</a:t>
            </a:r>
            <a:br>
              <a:rPr lang="en-US" altLang="en-US" sz="2700" b="1" i="1" smtClean="0"/>
            </a:br>
            <a:endParaRPr lang="en-US" altLang="en-US" sz="3100" b="1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550275" cy="56388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en-US" sz="2800" u="sng" dirty="0" smtClean="0"/>
              <a:t>2015-2016 Membership Drive Totals</a:t>
            </a:r>
            <a:endParaRPr lang="en-US" altLang="en-US" sz="3300" i="1" dirty="0" smtClean="0"/>
          </a:p>
          <a:p>
            <a:pPr marL="509588" lvl="1" indent="0">
              <a:buFontTx/>
              <a:buNone/>
              <a:defRPr/>
            </a:pPr>
            <a:r>
              <a:rPr lang="en-US" altLang="en-US" sz="2200" dirty="0" smtClean="0"/>
              <a:t>--  Total Members:  </a:t>
            </a:r>
            <a:r>
              <a:rPr lang="en-US" altLang="en-US" sz="2200" b="1" dirty="0" smtClean="0"/>
              <a:t>180</a:t>
            </a:r>
          </a:p>
          <a:p>
            <a:pPr marL="509588" lvl="1" indent="0">
              <a:buFontTx/>
              <a:buNone/>
              <a:defRPr/>
            </a:pPr>
            <a:endParaRPr lang="en-US" altLang="en-US" sz="2200" b="1" dirty="0"/>
          </a:p>
          <a:p>
            <a:pPr marL="509588" lvl="1" indent="0">
              <a:buFontTx/>
              <a:buNone/>
              <a:defRPr/>
            </a:pPr>
            <a:endParaRPr lang="en-US" altLang="en-US" sz="2200" b="1" dirty="0" smtClean="0"/>
          </a:p>
          <a:p>
            <a:pPr marL="509588" lvl="1" indent="0">
              <a:buFontTx/>
              <a:buNone/>
              <a:defRPr/>
            </a:pPr>
            <a:endParaRPr lang="en-US" altLang="en-US" sz="2200" b="1" dirty="0" smtClean="0"/>
          </a:p>
          <a:p>
            <a:pPr marL="522288" indent="-457200">
              <a:defRPr/>
            </a:pPr>
            <a:r>
              <a:rPr lang="en-US" altLang="en-US" sz="2700" u="sng" dirty="0" smtClean="0"/>
              <a:t>5</a:t>
            </a:r>
            <a:r>
              <a:rPr lang="en-US" altLang="en-US" sz="2700" u="sng" baseline="30000" dirty="0" smtClean="0"/>
              <a:t>th</a:t>
            </a:r>
            <a:r>
              <a:rPr lang="en-US" altLang="en-US" sz="2700" u="sng" dirty="0" smtClean="0"/>
              <a:t> grade is in the lead with 35% participation!</a:t>
            </a:r>
          </a:p>
        </p:txBody>
      </p:sp>
      <p:sp>
        <p:nvSpPr>
          <p:cNvPr id="2867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19175"/>
            <a:r>
              <a:rPr lang="en-US" altLang="en-US" smtClean="0">
                <a:cs typeface="Arial" charset="0"/>
              </a:rPr>
              <a:t>LTE PTA Membership Meeting</a:t>
            </a:r>
            <a:endParaRPr lang="en-US" altLang="en-US" sz="1600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550275" cy="1295400"/>
          </a:xfrm>
        </p:spPr>
        <p:txBody>
          <a:bodyPr/>
          <a:lstStyle/>
          <a:p>
            <a:r>
              <a:rPr lang="en-US" altLang="en-US" sz="3000" b="1" smtClean="0"/>
              <a:t>REPORT OF FUNDRAISING</a:t>
            </a:r>
            <a:r>
              <a:rPr lang="en-US" altLang="en-US" sz="3100" b="1" smtClean="0"/>
              <a:t/>
            </a:r>
            <a:br>
              <a:rPr lang="en-US" altLang="en-US" sz="3100" b="1" smtClean="0"/>
            </a:br>
            <a:r>
              <a:rPr lang="en-US" altLang="en-US" sz="2700" b="1" i="1" smtClean="0"/>
              <a:t>- Tiffany Kerr, Vice President</a:t>
            </a:r>
            <a:endParaRPr lang="en-US" altLang="en-US" sz="2500" b="1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550275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800" baseline="30000" dirty="0" smtClean="0"/>
          </a:p>
          <a:p>
            <a:pPr>
              <a:defRPr/>
            </a:pPr>
            <a:r>
              <a:rPr lang="en-US" altLang="en-US" sz="2800" dirty="0" smtClean="0"/>
              <a:t>FUN RUN SUCCESS! – Raised $17,475.41</a:t>
            </a:r>
          </a:p>
          <a:p>
            <a:pPr>
              <a:defRPr/>
            </a:pPr>
            <a:r>
              <a:rPr lang="en-US" altLang="en-US" sz="2800" dirty="0" smtClean="0"/>
              <a:t>Rescheduled for December 4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due to rain.</a:t>
            </a:r>
          </a:p>
          <a:p>
            <a:pPr>
              <a:defRPr/>
            </a:pPr>
            <a:r>
              <a:rPr lang="en-US" altLang="en-US" sz="2800" dirty="0" smtClean="0"/>
              <a:t>12 </a:t>
            </a:r>
            <a:r>
              <a:rPr lang="en-US" altLang="en-US" sz="2800" dirty="0"/>
              <a:t>classes met the $500 goal.  They will have a silly string party on </a:t>
            </a:r>
            <a:r>
              <a:rPr lang="en-US" altLang="en-US" sz="2800" dirty="0" smtClean="0"/>
              <a:t>December 4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.</a:t>
            </a:r>
          </a:p>
          <a:p>
            <a:pPr>
              <a:defRPr/>
            </a:pPr>
            <a:r>
              <a:rPr lang="en-US" sz="2800" dirty="0"/>
              <a:t>Box Tops:  First submission of the year totaled $611.70. That’s $200 more than last </a:t>
            </a:r>
            <a:r>
              <a:rPr lang="en-US" sz="2800" dirty="0" smtClean="0"/>
              <a:t>year</a:t>
            </a:r>
            <a:r>
              <a:rPr lang="en-US" sz="2800" dirty="0"/>
              <a:t>!</a:t>
            </a:r>
            <a:r>
              <a:rPr lang="en-US" sz="2800" dirty="0" smtClean="0"/>
              <a:t> </a:t>
            </a:r>
          </a:p>
        </p:txBody>
      </p:sp>
      <p:sp>
        <p:nvSpPr>
          <p:cNvPr id="3072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24773</TotalTime>
  <Words>545</Words>
  <Application>Microsoft Office PowerPoint</Application>
  <PresentationFormat>Custom</PresentationFormat>
  <Paragraphs>126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LAKE TRAVIS ELEMENTARY PTA  Membership Meeting  Thursday, November 12, 2015 Lake Travis Elementary School  Call to Order - 6:00 p.m.</vt:lpstr>
      <vt:lpstr> MEETING AGENDA </vt:lpstr>
      <vt:lpstr>Slide 3</vt:lpstr>
      <vt:lpstr>OFFICIAL ITEMS TO VOTE ON</vt:lpstr>
      <vt:lpstr>TREASURER’S REPORT – Laura Beinke</vt:lpstr>
      <vt:lpstr>TREASURER’S REPORT – Laura Beinke</vt:lpstr>
      <vt:lpstr>REPORT OF THE EXECUTIVE BOARD - Jason Kelley, President</vt:lpstr>
      <vt:lpstr>Report of Membership - Jennifer Forke </vt:lpstr>
      <vt:lpstr>REPORT OF FUNDRAISING - Tiffany Kerr, Vice President</vt:lpstr>
      <vt:lpstr>SQUIRE BOOSTER CLUB - Karla Gailey</vt:lpstr>
      <vt:lpstr>VOLUNTEERS – Constanze Heitkoetter</vt:lpstr>
      <vt:lpstr>REPORT OF THE PRINCIPAL - Angela Frankhouser</vt:lpstr>
      <vt:lpstr>VOLUNTEER OPPORTUNITIES AND UPCOMING EVENT</vt:lpstr>
      <vt:lpstr>ANNOUNCEMENTS AND ADJOURNMENT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TRAVIS ELEMENTARY PTA  General Meeting Tuesday, September 13, 2005 Lake Travis Elementary School  Call to Order - 6:30 p.m.</dc:title>
  <dc:creator>Sandy Barr</dc:creator>
  <cp:lastModifiedBy>Marshall</cp:lastModifiedBy>
  <cp:revision>344</cp:revision>
  <cp:lastPrinted>2014-10-14T20:41:56Z</cp:lastPrinted>
  <dcterms:created xsi:type="dcterms:W3CDTF">2005-09-10T14:32:54Z</dcterms:created>
  <dcterms:modified xsi:type="dcterms:W3CDTF">2016-01-14T21:32:54Z</dcterms:modified>
</cp:coreProperties>
</file>